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92" r:id="rId2"/>
    <p:sldId id="256" r:id="rId3"/>
    <p:sldId id="261" r:id="rId4"/>
    <p:sldId id="257" r:id="rId5"/>
    <p:sldId id="258" r:id="rId6"/>
    <p:sldId id="259" r:id="rId7"/>
    <p:sldId id="266" r:id="rId8"/>
    <p:sldId id="288" r:id="rId9"/>
    <p:sldId id="289" r:id="rId10"/>
    <p:sldId id="29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4EB9B3-6B13-4A95-9894-04836B05ABC8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E7BB779-5541-44DE-9677-4CF211C34265}">
      <dgm:prSet/>
      <dgm:spPr/>
      <dgm:t>
        <a:bodyPr/>
        <a:lstStyle/>
        <a:p>
          <a:r>
            <a:rPr lang="de-DE"/>
            <a:t>2018: Erzbistum Paderborn beschließt: Errichtung eines Zentralbüros für den Pastoralen Raum am Sitz des Leiters</a:t>
          </a:r>
          <a:endParaRPr lang="en-US"/>
        </a:p>
      </dgm:t>
    </dgm:pt>
    <dgm:pt modelId="{059712BD-F2F2-4B8E-B692-5381DF60EA0E}" type="parTrans" cxnId="{C2CA4C8B-5C49-48C4-BF97-AC5DA032ABF5}">
      <dgm:prSet/>
      <dgm:spPr/>
      <dgm:t>
        <a:bodyPr/>
        <a:lstStyle/>
        <a:p>
          <a:endParaRPr lang="en-US"/>
        </a:p>
      </dgm:t>
    </dgm:pt>
    <dgm:pt modelId="{0F4F6D30-C8DE-4D09-B3B3-E4A02B062D3F}" type="sibTrans" cxnId="{C2CA4C8B-5C49-48C4-BF97-AC5DA032ABF5}">
      <dgm:prSet/>
      <dgm:spPr/>
      <dgm:t>
        <a:bodyPr/>
        <a:lstStyle/>
        <a:p>
          <a:endParaRPr lang="en-US"/>
        </a:p>
      </dgm:t>
    </dgm:pt>
    <dgm:pt modelId="{DC9AE4B0-B8EF-4176-A60B-0F1685A95B2C}">
      <dgm:prSet/>
      <dgm:spPr/>
      <dgm:t>
        <a:bodyPr/>
        <a:lstStyle/>
        <a:p>
          <a:r>
            <a:rPr lang="de-DE" dirty="0"/>
            <a:t>2018: Der Kirchenvorstand St. Katharina verlängert den Mietvertrag mit der Deutschen Bank nicht</a:t>
          </a:r>
          <a:endParaRPr lang="en-US" dirty="0"/>
        </a:p>
      </dgm:t>
    </dgm:pt>
    <dgm:pt modelId="{BAEA4380-337A-4CF3-A79D-F531E9D357B2}" type="parTrans" cxnId="{E6F60A19-A5E6-4740-93AA-ED381C2D71E5}">
      <dgm:prSet/>
      <dgm:spPr/>
      <dgm:t>
        <a:bodyPr/>
        <a:lstStyle/>
        <a:p>
          <a:endParaRPr lang="en-US"/>
        </a:p>
      </dgm:t>
    </dgm:pt>
    <dgm:pt modelId="{39326CAD-C4AA-4B25-99BD-94547CC1BC35}" type="sibTrans" cxnId="{E6F60A19-A5E6-4740-93AA-ED381C2D71E5}">
      <dgm:prSet/>
      <dgm:spPr/>
      <dgm:t>
        <a:bodyPr/>
        <a:lstStyle/>
        <a:p>
          <a:endParaRPr lang="en-US"/>
        </a:p>
      </dgm:t>
    </dgm:pt>
    <dgm:pt modelId="{0A34DE5F-4F6A-4FCB-A866-A1946D75FD14}">
      <dgm:prSet/>
      <dgm:spPr/>
      <dgm:t>
        <a:bodyPr/>
        <a:lstStyle/>
        <a:p>
          <a:r>
            <a:rPr lang="de-DE"/>
            <a:t>2018: Eine Arbeitsgruppe aus drei Vertretern des Kirchenvorstandes und Pfarrgemeinderates</a:t>
          </a:r>
          <a:endParaRPr lang="en-US"/>
        </a:p>
      </dgm:t>
    </dgm:pt>
    <dgm:pt modelId="{375F0FC2-33C2-4469-826D-ADC1E97F5054}" type="parTrans" cxnId="{0B09F245-CEDD-4A6F-9277-9C1508C66B62}">
      <dgm:prSet/>
      <dgm:spPr/>
      <dgm:t>
        <a:bodyPr/>
        <a:lstStyle/>
        <a:p>
          <a:endParaRPr lang="en-US"/>
        </a:p>
      </dgm:t>
    </dgm:pt>
    <dgm:pt modelId="{A5137DC7-34B7-44CC-9E1F-75F48330BBD4}" type="sibTrans" cxnId="{0B09F245-CEDD-4A6F-9277-9C1508C66B62}">
      <dgm:prSet/>
      <dgm:spPr/>
      <dgm:t>
        <a:bodyPr/>
        <a:lstStyle/>
        <a:p>
          <a:endParaRPr lang="en-US"/>
        </a:p>
      </dgm:t>
    </dgm:pt>
    <dgm:pt modelId="{82173C91-3BA7-4FD9-9513-FAAA8F20C842}" type="pres">
      <dgm:prSet presAssocID="{954EB9B3-6B13-4A95-9894-04836B05ABC8}" presName="outerComposite" presStyleCnt="0">
        <dgm:presLayoutVars>
          <dgm:chMax val="5"/>
          <dgm:dir/>
          <dgm:resizeHandles val="exact"/>
        </dgm:presLayoutVars>
      </dgm:prSet>
      <dgm:spPr/>
    </dgm:pt>
    <dgm:pt modelId="{B1C09FE2-B86E-4743-925E-7F5B21675D89}" type="pres">
      <dgm:prSet presAssocID="{954EB9B3-6B13-4A95-9894-04836B05ABC8}" presName="dummyMaxCanvas" presStyleCnt="0">
        <dgm:presLayoutVars/>
      </dgm:prSet>
      <dgm:spPr/>
    </dgm:pt>
    <dgm:pt modelId="{C1A49F60-B1BF-41F2-871F-4058F9DB183B}" type="pres">
      <dgm:prSet presAssocID="{954EB9B3-6B13-4A95-9894-04836B05ABC8}" presName="ThreeNodes_1" presStyleLbl="node1" presStyleIdx="0" presStyleCnt="3">
        <dgm:presLayoutVars>
          <dgm:bulletEnabled val="1"/>
        </dgm:presLayoutVars>
      </dgm:prSet>
      <dgm:spPr/>
    </dgm:pt>
    <dgm:pt modelId="{FDFD573E-9CB7-4B2B-8431-101BF8D0D1D8}" type="pres">
      <dgm:prSet presAssocID="{954EB9B3-6B13-4A95-9894-04836B05ABC8}" presName="ThreeNodes_2" presStyleLbl="node1" presStyleIdx="1" presStyleCnt="3">
        <dgm:presLayoutVars>
          <dgm:bulletEnabled val="1"/>
        </dgm:presLayoutVars>
      </dgm:prSet>
      <dgm:spPr/>
    </dgm:pt>
    <dgm:pt modelId="{E37E24DA-BD4C-4D91-8E22-E7E4C81CD152}" type="pres">
      <dgm:prSet presAssocID="{954EB9B3-6B13-4A95-9894-04836B05ABC8}" presName="ThreeNodes_3" presStyleLbl="node1" presStyleIdx="2" presStyleCnt="3">
        <dgm:presLayoutVars>
          <dgm:bulletEnabled val="1"/>
        </dgm:presLayoutVars>
      </dgm:prSet>
      <dgm:spPr/>
    </dgm:pt>
    <dgm:pt modelId="{498217E4-E60F-460B-B421-2FB7E403E3FF}" type="pres">
      <dgm:prSet presAssocID="{954EB9B3-6B13-4A95-9894-04836B05ABC8}" presName="ThreeConn_1-2" presStyleLbl="fgAccFollowNode1" presStyleIdx="0" presStyleCnt="2">
        <dgm:presLayoutVars>
          <dgm:bulletEnabled val="1"/>
        </dgm:presLayoutVars>
      </dgm:prSet>
      <dgm:spPr/>
    </dgm:pt>
    <dgm:pt modelId="{C6E0CA8B-97C1-4134-BD64-67119759BA6E}" type="pres">
      <dgm:prSet presAssocID="{954EB9B3-6B13-4A95-9894-04836B05ABC8}" presName="ThreeConn_2-3" presStyleLbl="fgAccFollowNode1" presStyleIdx="1" presStyleCnt="2">
        <dgm:presLayoutVars>
          <dgm:bulletEnabled val="1"/>
        </dgm:presLayoutVars>
      </dgm:prSet>
      <dgm:spPr/>
    </dgm:pt>
    <dgm:pt modelId="{46583CD6-E6C0-45C4-96D8-56714882BF0F}" type="pres">
      <dgm:prSet presAssocID="{954EB9B3-6B13-4A95-9894-04836B05ABC8}" presName="ThreeNodes_1_text" presStyleLbl="node1" presStyleIdx="2" presStyleCnt="3">
        <dgm:presLayoutVars>
          <dgm:bulletEnabled val="1"/>
        </dgm:presLayoutVars>
      </dgm:prSet>
      <dgm:spPr/>
    </dgm:pt>
    <dgm:pt modelId="{5E573F42-E84E-4DB0-A9F5-0804AB9C0EA3}" type="pres">
      <dgm:prSet presAssocID="{954EB9B3-6B13-4A95-9894-04836B05ABC8}" presName="ThreeNodes_2_text" presStyleLbl="node1" presStyleIdx="2" presStyleCnt="3">
        <dgm:presLayoutVars>
          <dgm:bulletEnabled val="1"/>
        </dgm:presLayoutVars>
      </dgm:prSet>
      <dgm:spPr/>
    </dgm:pt>
    <dgm:pt modelId="{8BB7E114-30EB-4BF5-8C6E-DCEB9A3670B9}" type="pres">
      <dgm:prSet presAssocID="{954EB9B3-6B13-4A95-9894-04836B05ABC8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E6F60A19-A5E6-4740-93AA-ED381C2D71E5}" srcId="{954EB9B3-6B13-4A95-9894-04836B05ABC8}" destId="{DC9AE4B0-B8EF-4176-A60B-0F1685A95B2C}" srcOrd="1" destOrd="0" parTransId="{BAEA4380-337A-4CF3-A79D-F531E9D357B2}" sibTransId="{39326CAD-C4AA-4B25-99BD-94547CC1BC35}"/>
    <dgm:cxn modelId="{19174831-BABB-4D7D-ABE7-11B41FDA5B74}" type="presOf" srcId="{8E7BB779-5541-44DE-9677-4CF211C34265}" destId="{C1A49F60-B1BF-41F2-871F-4058F9DB183B}" srcOrd="0" destOrd="0" presId="urn:microsoft.com/office/officeart/2005/8/layout/vProcess5"/>
    <dgm:cxn modelId="{3CA81D64-9A43-4D9C-83C1-8671611CA6C9}" type="presOf" srcId="{DC9AE4B0-B8EF-4176-A60B-0F1685A95B2C}" destId="{5E573F42-E84E-4DB0-A9F5-0804AB9C0EA3}" srcOrd="1" destOrd="0" presId="urn:microsoft.com/office/officeart/2005/8/layout/vProcess5"/>
    <dgm:cxn modelId="{0B09F245-CEDD-4A6F-9277-9C1508C66B62}" srcId="{954EB9B3-6B13-4A95-9894-04836B05ABC8}" destId="{0A34DE5F-4F6A-4FCB-A866-A1946D75FD14}" srcOrd="2" destOrd="0" parTransId="{375F0FC2-33C2-4469-826D-ADC1E97F5054}" sibTransId="{A5137DC7-34B7-44CC-9E1F-75F48330BBD4}"/>
    <dgm:cxn modelId="{AADB234B-977C-40B8-835A-851ABA7C30E5}" type="presOf" srcId="{39326CAD-C4AA-4B25-99BD-94547CC1BC35}" destId="{C6E0CA8B-97C1-4134-BD64-67119759BA6E}" srcOrd="0" destOrd="0" presId="urn:microsoft.com/office/officeart/2005/8/layout/vProcess5"/>
    <dgm:cxn modelId="{B256927C-26B4-4F52-8424-407E0AB456F1}" type="presOf" srcId="{8E7BB779-5541-44DE-9677-4CF211C34265}" destId="{46583CD6-E6C0-45C4-96D8-56714882BF0F}" srcOrd="1" destOrd="0" presId="urn:microsoft.com/office/officeart/2005/8/layout/vProcess5"/>
    <dgm:cxn modelId="{C2CA4C8B-5C49-48C4-BF97-AC5DA032ABF5}" srcId="{954EB9B3-6B13-4A95-9894-04836B05ABC8}" destId="{8E7BB779-5541-44DE-9677-4CF211C34265}" srcOrd="0" destOrd="0" parTransId="{059712BD-F2F2-4B8E-B692-5381DF60EA0E}" sibTransId="{0F4F6D30-C8DE-4D09-B3B3-E4A02B062D3F}"/>
    <dgm:cxn modelId="{CC9E2492-DCD5-4823-8D35-8A22D4C11EC6}" type="presOf" srcId="{0A34DE5F-4F6A-4FCB-A866-A1946D75FD14}" destId="{E37E24DA-BD4C-4D91-8E22-E7E4C81CD152}" srcOrd="0" destOrd="0" presId="urn:microsoft.com/office/officeart/2005/8/layout/vProcess5"/>
    <dgm:cxn modelId="{6DEABEAA-9CC3-4182-8A8A-2EC1925C9366}" type="presOf" srcId="{DC9AE4B0-B8EF-4176-A60B-0F1685A95B2C}" destId="{FDFD573E-9CB7-4B2B-8431-101BF8D0D1D8}" srcOrd="0" destOrd="0" presId="urn:microsoft.com/office/officeart/2005/8/layout/vProcess5"/>
    <dgm:cxn modelId="{DEAAD7AD-8564-48F7-91E8-0CE0F2C52D8A}" type="presOf" srcId="{0A34DE5F-4F6A-4FCB-A866-A1946D75FD14}" destId="{8BB7E114-30EB-4BF5-8C6E-DCEB9A3670B9}" srcOrd="1" destOrd="0" presId="urn:microsoft.com/office/officeart/2005/8/layout/vProcess5"/>
    <dgm:cxn modelId="{DF40E6EF-BE65-4E0F-8F40-C10ECFFA4690}" type="presOf" srcId="{0F4F6D30-C8DE-4D09-B3B3-E4A02B062D3F}" destId="{498217E4-E60F-460B-B421-2FB7E403E3FF}" srcOrd="0" destOrd="0" presId="urn:microsoft.com/office/officeart/2005/8/layout/vProcess5"/>
    <dgm:cxn modelId="{13BD7EF7-4178-496B-9DB8-309E89BBC2DA}" type="presOf" srcId="{954EB9B3-6B13-4A95-9894-04836B05ABC8}" destId="{82173C91-3BA7-4FD9-9513-FAAA8F20C842}" srcOrd="0" destOrd="0" presId="urn:microsoft.com/office/officeart/2005/8/layout/vProcess5"/>
    <dgm:cxn modelId="{C8E9FB6B-420C-4522-9086-9CFE1B12706C}" type="presParOf" srcId="{82173C91-3BA7-4FD9-9513-FAAA8F20C842}" destId="{B1C09FE2-B86E-4743-925E-7F5B21675D89}" srcOrd="0" destOrd="0" presId="urn:microsoft.com/office/officeart/2005/8/layout/vProcess5"/>
    <dgm:cxn modelId="{AC4DCA02-9337-4041-B09F-5F34E93C7261}" type="presParOf" srcId="{82173C91-3BA7-4FD9-9513-FAAA8F20C842}" destId="{C1A49F60-B1BF-41F2-871F-4058F9DB183B}" srcOrd="1" destOrd="0" presId="urn:microsoft.com/office/officeart/2005/8/layout/vProcess5"/>
    <dgm:cxn modelId="{BD2E480B-1CDE-48AA-A63F-999B55DF0952}" type="presParOf" srcId="{82173C91-3BA7-4FD9-9513-FAAA8F20C842}" destId="{FDFD573E-9CB7-4B2B-8431-101BF8D0D1D8}" srcOrd="2" destOrd="0" presId="urn:microsoft.com/office/officeart/2005/8/layout/vProcess5"/>
    <dgm:cxn modelId="{A329B814-5C1C-43EC-A124-E5D2F8918425}" type="presParOf" srcId="{82173C91-3BA7-4FD9-9513-FAAA8F20C842}" destId="{E37E24DA-BD4C-4D91-8E22-E7E4C81CD152}" srcOrd="3" destOrd="0" presId="urn:microsoft.com/office/officeart/2005/8/layout/vProcess5"/>
    <dgm:cxn modelId="{3042207A-F766-4C58-B6FA-8A9712463769}" type="presParOf" srcId="{82173C91-3BA7-4FD9-9513-FAAA8F20C842}" destId="{498217E4-E60F-460B-B421-2FB7E403E3FF}" srcOrd="4" destOrd="0" presId="urn:microsoft.com/office/officeart/2005/8/layout/vProcess5"/>
    <dgm:cxn modelId="{840ED98A-0A47-4E85-A8A8-2CE55753E4C4}" type="presParOf" srcId="{82173C91-3BA7-4FD9-9513-FAAA8F20C842}" destId="{C6E0CA8B-97C1-4134-BD64-67119759BA6E}" srcOrd="5" destOrd="0" presId="urn:microsoft.com/office/officeart/2005/8/layout/vProcess5"/>
    <dgm:cxn modelId="{D90AC991-07F0-47AB-8BA6-015E8D32240B}" type="presParOf" srcId="{82173C91-3BA7-4FD9-9513-FAAA8F20C842}" destId="{46583CD6-E6C0-45C4-96D8-56714882BF0F}" srcOrd="6" destOrd="0" presId="urn:microsoft.com/office/officeart/2005/8/layout/vProcess5"/>
    <dgm:cxn modelId="{C61CB3F1-10D2-4333-92B9-C106AC3DAE1B}" type="presParOf" srcId="{82173C91-3BA7-4FD9-9513-FAAA8F20C842}" destId="{5E573F42-E84E-4DB0-A9F5-0804AB9C0EA3}" srcOrd="7" destOrd="0" presId="urn:microsoft.com/office/officeart/2005/8/layout/vProcess5"/>
    <dgm:cxn modelId="{F98E141D-6276-47FB-94A4-6BF1D7AB7062}" type="presParOf" srcId="{82173C91-3BA7-4FD9-9513-FAAA8F20C842}" destId="{8BB7E114-30EB-4BF5-8C6E-DCEB9A3670B9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0E5975-0DD7-49F7-BA94-7C6978364940}" type="doc">
      <dgm:prSet loTypeId="urn:microsoft.com/office/officeart/2005/8/layout/vList2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67CC92B-7EDD-4544-8E97-52AD77F0F004}">
      <dgm:prSet custT="1"/>
      <dgm:spPr/>
      <dgm:t>
        <a:bodyPr/>
        <a:lstStyle/>
        <a:p>
          <a:r>
            <a:rPr lang="de-DE" sz="2400" dirty="0"/>
            <a:t>März 2020: Gründung einer Pilotgruppe zur Konzeptentwicklung </a:t>
          </a:r>
          <a:endParaRPr lang="en-US" sz="2400" dirty="0"/>
        </a:p>
      </dgm:t>
    </dgm:pt>
    <dgm:pt modelId="{CC0C703A-4A3E-46C5-BBCF-7DE151F527D6}" type="parTrans" cxnId="{6FE3FD89-283E-4076-8957-BCB4B22AA847}">
      <dgm:prSet/>
      <dgm:spPr/>
      <dgm:t>
        <a:bodyPr/>
        <a:lstStyle/>
        <a:p>
          <a:endParaRPr lang="en-US"/>
        </a:p>
      </dgm:t>
    </dgm:pt>
    <dgm:pt modelId="{A64419AD-FE80-4A3A-9E2F-AC1556ED7AE8}" type="sibTrans" cxnId="{6FE3FD89-283E-4076-8957-BCB4B22AA847}">
      <dgm:prSet/>
      <dgm:spPr/>
      <dgm:t>
        <a:bodyPr/>
        <a:lstStyle/>
        <a:p>
          <a:endParaRPr lang="en-US"/>
        </a:p>
      </dgm:t>
    </dgm:pt>
    <dgm:pt modelId="{00EC67A3-304A-4233-A597-DC81B96D6BC3}">
      <dgm:prSet/>
      <dgm:spPr/>
      <dgm:t>
        <a:bodyPr/>
        <a:lstStyle/>
        <a:p>
          <a:endParaRPr lang="en-US" dirty="0"/>
        </a:p>
      </dgm:t>
    </dgm:pt>
    <dgm:pt modelId="{7229F54A-35DD-4DAC-A9C6-F1AB33FCE076}" type="parTrans" cxnId="{4D0C2989-604E-46AD-8C5D-02C149C9EBFB}">
      <dgm:prSet/>
      <dgm:spPr/>
      <dgm:t>
        <a:bodyPr/>
        <a:lstStyle/>
        <a:p>
          <a:endParaRPr lang="en-US"/>
        </a:p>
      </dgm:t>
    </dgm:pt>
    <dgm:pt modelId="{8E9EE0CA-B4DF-4C17-8462-515DDED9589D}" type="sibTrans" cxnId="{4D0C2989-604E-46AD-8C5D-02C149C9EBFB}">
      <dgm:prSet/>
      <dgm:spPr/>
      <dgm:t>
        <a:bodyPr/>
        <a:lstStyle/>
        <a:p>
          <a:endParaRPr lang="en-US"/>
        </a:p>
      </dgm:t>
    </dgm:pt>
    <dgm:pt modelId="{AED05A77-E185-48CD-BF51-D60CEE54BF09}">
      <dgm:prSet/>
      <dgm:spPr/>
      <dgm:t>
        <a:bodyPr/>
        <a:lstStyle/>
        <a:p>
          <a:r>
            <a:rPr lang="en-US" dirty="0"/>
            <a:t>Ansatz: Facilitation* </a:t>
          </a:r>
        </a:p>
      </dgm:t>
    </dgm:pt>
    <dgm:pt modelId="{985891E7-BDB3-4C4F-8AD2-6754D3A79295}" type="parTrans" cxnId="{A3EADF1A-BF8B-4D11-9898-9B4DBB6BB569}">
      <dgm:prSet/>
      <dgm:spPr/>
      <dgm:t>
        <a:bodyPr/>
        <a:lstStyle/>
        <a:p>
          <a:endParaRPr lang="en-US"/>
        </a:p>
      </dgm:t>
    </dgm:pt>
    <dgm:pt modelId="{D77D58BA-E0F0-447A-B4A2-E983F7D394AC}" type="sibTrans" cxnId="{A3EADF1A-BF8B-4D11-9898-9B4DBB6BB569}">
      <dgm:prSet/>
      <dgm:spPr/>
      <dgm:t>
        <a:bodyPr/>
        <a:lstStyle/>
        <a:p>
          <a:endParaRPr lang="en-US"/>
        </a:p>
      </dgm:t>
    </dgm:pt>
    <dgm:pt modelId="{F125685E-0DEF-4F2D-AEA1-D2A3C13F3C88}">
      <dgm:prSet/>
      <dgm:spPr/>
      <dgm:t>
        <a:bodyPr/>
        <a:lstStyle/>
        <a:p>
          <a:r>
            <a:rPr lang="de-DE" b="0" i="0" baseline="0" dirty="0"/>
            <a:t>April 2021: Entschluss: Schwerpunktgebäude</a:t>
          </a:r>
          <a:endParaRPr lang="en-US" dirty="0"/>
        </a:p>
      </dgm:t>
    </dgm:pt>
    <dgm:pt modelId="{3C4EBCA3-0062-41B9-9B6F-946FA6B3AE52}" type="parTrans" cxnId="{85B5DD90-DAEE-4DD0-B779-F21FB2006FCB}">
      <dgm:prSet/>
      <dgm:spPr/>
      <dgm:t>
        <a:bodyPr/>
        <a:lstStyle/>
        <a:p>
          <a:endParaRPr lang="en-US"/>
        </a:p>
      </dgm:t>
    </dgm:pt>
    <dgm:pt modelId="{555F902B-EEAB-4406-BC43-5478C6AD8BF1}" type="sibTrans" cxnId="{85B5DD90-DAEE-4DD0-B779-F21FB2006FCB}">
      <dgm:prSet/>
      <dgm:spPr/>
      <dgm:t>
        <a:bodyPr/>
        <a:lstStyle/>
        <a:p>
          <a:endParaRPr lang="en-US"/>
        </a:p>
      </dgm:t>
    </dgm:pt>
    <dgm:pt modelId="{96752F8B-0C35-4CC0-862A-BDC0C3CD342A}">
      <dgm:prSet/>
      <dgm:spPr/>
      <dgm:t>
        <a:bodyPr/>
        <a:lstStyle/>
        <a:p>
          <a:r>
            <a:rPr lang="de-DE" dirty="0"/>
            <a:t>August 2021: </a:t>
          </a:r>
          <a:r>
            <a:rPr lang="de-DE" b="0" i="0" baseline="0" dirty="0"/>
            <a:t> Begleitung durch Erzbischöfliches Generalvikariat zur Profilierung des Konzeptes</a:t>
          </a:r>
          <a:endParaRPr lang="en-US" dirty="0"/>
        </a:p>
      </dgm:t>
    </dgm:pt>
    <dgm:pt modelId="{3B7F2522-411E-4229-B81B-5135E4985CE6}" type="sibTrans" cxnId="{FC5BB329-B007-4320-B951-6DCAF43E01D4}">
      <dgm:prSet/>
      <dgm:spPr/>
      <dgm:t>
        <a:bodyPr/>
        <a:lstStyle/>
        <a:p>
          <a:endParaRPr lang="en-US"/>
        </a:p>
      </dgm:t>
    </dgm:pt>
    <dgm:pt modelId="{0F7133B1-A734-4373-9182-F9B8BDD1B94A}" type="parTrans" cxnId="{FC5BB329-B007-4320-B951-6DCAF43E01D4}">
      <dgm:prSet/>
      <dgm:spPr/>
      <dgm:t>
        <a:bodyPr/>
        <a:lstStyle/>
        <a:p>
          <a:endParaRPr lang="en-US"/>
        </a:p>
      </dgm:t>
    </dgm:pt>
    <dgm:pt modelId="{20FE0DDF-A321-46F3-AFBA-24FED7669130}">
      <dgm:prSet custT="1"/>
      <dgm:spPr/>
      <dgm:t>
        <a:bodyPr/>
        <a:lstStyle/>
        <a:p>
          <a:r>
            <a:rPr lang="de-DE" sz="1600" dirty="0"/>
            <a:t>Alle Kirchenvorstände des PR stimmen zu</a:t>
          </a:r>
          <a:endParaRPr lang="en-US" sz="1600" dirty="0"/>
        </a:p>
      </dgm:t>
    </dgm:pt>
    <dgm:pt modelId="{5EE5DE5A-5921-4D27-B305-9633AB0290F8}" type="parTrans" cxnId="{CDA68511-34FC-4064-9074-7A5130B00C6E}">
      <dgm:prSet/>
      <dgm:spPr/>
      <dgm:t>
        <a:bodyPr/>
        <a:lstStyle/>
        <a:p>
          <a:endParaRPr lang="de-DE"/>
        </a:p>
      </dgm:t>
    </dgm:pt>
    <dgm:pt modelId="{7B1B9B28-7D2F-4C13-AA0A-F31AC71C8F62}" type="sibTrans" cxnId="{CDA68511-34FC-4064-9074-7A5130B00C6E}">
      <dgm:prSet/>
      <dgm:spPr/>
      <dgm:t>
        <a:bodyPr/>
        <a:lstStyle/>
        <a:p>
          <a:endParaRPr lang="de-DE"/>
        </a:p>
      </dgm:t>
    </dgm:pt>
    <dgm:pt modelId="{2A54CA4C-C5CD-4A0A-B16C-101E97C65212}">
      <dgm:prSet custT="1"/>
      <dgm:spPr>
        <a:solidFill>
          <a:schemeClr val="accent6"/>
        </a:solidFill>
      </dgm:spPr>
      <dgm:t>
        <a:bodyPr/>
        <a:lstStyle/>
        <a:p>
          <a:r>
            <a:rPr lang="de-DE" sz="1600" dirty="0"/>
            <a:t>- 15 Mitglieder</a:t>
          </a:r>
        </a:p>
        <a:p>
          <a:r>
            <a:rPr lang="de-DE" sz="1600" dirty="0"/>
            <a:t>- Begleitung durch </a:t>
          </a:r>
          <a:r>
            <a:rPr lang="de-DE" sz="1600" dirty="0" err="1"/>
            <a:t>Abtl</a:t>
          </a:r>
          <a:r>
            <a:rPr lang="de-DE" sz="1600" dirty="0"/>
            <a:t>. Pastorale Dienste</a:t>
          </a:r>
        </a:p>
        <a:p>
          <a:r>
            <a:rPr lang="de-DE" sz="1600" dirty="0"/>
            <a:t>- als Prozess parallel zum Prozess des Pastoralen Raumes</a:t>
          </a:r>
          <a:endParaRPr lang="en-US" sz="1600" dirty="0"/>
        </a:p>
      </dgm:t>
    </dgm:pt>
    <dgm:pt modelId="{B731D0E0-2E67-40A8-AE3B-FB131BF31DC0}" type="parTrans" cxnId="{BCAA69F3-586E-4B80-8508-D7AB2FA9EFC8}">
      <dgm:prSet/>
      <dgm:spPr/>
      <dgm:t>
        <a:bodyPr/>
        <a:lstStyle/>
        <a:p>
          <a:endParaRPr lang="de-DE"/>
        </a:p>
      </dgm:t>
    </dgm:pt>
    <dgm:pt modelId="{7426A9F1-8CC7-4AC1-A7CE-70CF71F45EBE}" type="sibTrans" cxnId="{BCAA69F3-586E-4B80-8508-D7AB2FA9EFC8}">
      <dgm:prSet/>
      <dgm:spPr/>
      <dgm:t>
        <a:bodyPr/>
        <a:lstStyle/>
        <a:p>
          <a:endParaRPr lang="de-DE"/>
        </a:p>
      </dgm:t>
    </dgm:pt>
    <dgm:pt modelId="{AA8E490D-D334-4275-8107-5FA8A0A55969}" type="pres">
      <dgm:prSet presAssocID="{140E5975-0DD7-49F7-BA94-7C6978364940}" presName="linear" presStyleCnt="0">
        <dgm:presLayoutVars>
          <dgm:animLvl val="lvl"/>
          <dgm:resizeHandles val="exact"/>
        </dgm:presLayoutVars>
      </dgm:prSet>
      <dgm:spPr/>
    </dgm:pt>
    <dgm:pt modelId="{A403EAAA-2BE5-4752-B25C-D8AFB7B75744}" type="pres">
      <dgm:prSet presAssocID="{E67CC92B-7EDD-4544-8E97-52AD77F0F004}" presName="parentText" presStyleLbl="node1" presStyleIdx="0" presStyleCnt="6" custLinFactY="-9336" custLinFactNeighborY="-100000">
        <dgm:presLayoutVars>
          <dgm:chMax val="0"/>
          <dgm:bulletEnabled val="1"/>
        </dgm:presLayoutVars>
      </dgm:prSet>
      <dgm:spPr/>
    </dgm:pt>
    <dgm:pt modelId="{CAE6ACC0-4EE5-46B1-B4CB-194B6BD2B103}" type="pres">
      <dgm:prSet presAssocID="{E67CC92B-7EDD-4544-8E97-52AD77F0F004}" presName="childText" presStyleLbl="revTx" presStyleIdx="0" presStyleCnt="1" custScaleY="17255">
        <dgm:presLayoutVars>
          <dgm:bulletEnabled val="1"/>
        </dgm:presLayoutVars>
      </dgm:prSet>
      <dgm:spPr/>
    </dgm:pt>
    <dgm:pt modelId="{75DB92A3-7DCA-4154-8E3B-A6EB157DB8F2}" type="pres">
      <dgm:prSet presAssocID="{AED05A77-E185-48CD-BF51-D60CEE54BF09}" presName="parentText" presStyleLbl="node1" presStyleIdx="1" presStyleCnt="6" custScaleY="80579" custLinFactY="9532" custLinFactNeighborY="100000">
        <dgm:presLayoutVars>
          <dgm:chMax val="0"/>
          <dgm:bulletEnabled val="1"/>
        </dgm:presLayoutVars>
      </dgm:prSet>
      <dgm:spPr/>
    </dgm:pt>
    <dgm:pt modelId="{6F3B25E2-E9D3-455B-B4E4-26DDC680B50B}" type="pres">
      <dgm:prSet presAssocID="{D77D58BA-E0F0-447A-B4A2-E983F7D394AC}" presName="spacer" presStyleCnt="0"/>
      <dgm:spPr/>
    </dgm:pt>
    <dgm:pt modelId="{4D44551A-624C-4598-A67A-9420E5D194A1}" type="pres">
      <dgm:prSet presAssocID="{F125685E-0DEF-4F2D-AEA1-D2A3C13F3C88}" presName="parentText" presStyleLbl="node1" presStyleIdx="2" presStyleCnt="6" custScaleY="82954" custLinFactY="11894" custLinFactNeighborX="-610" custLinFactNeighborY="100000">
        <dgm:presLayoutVars>
          <dgm:chMax val="0"/>
          <dgm:bulletEnabled val="1"/>
        </dgm:presLayoutVars>
      </dgm:prSet>
      <dgm:spPr/>
    </dgm:pt>
    <dgm:pt modelId="{2F44E126-3740-4733-840A-553B6EE221DC}" type="pres">
      <dgm:prSet presAssocID="{555F902B-EEAB-4406-BC43-5478C6AD8BF1}" presName="spacer" presStyleCnt="0"/>
      <dgm:spPr/>
    </dgm:pt>
    <dgm:pt modelId="{6633400E-1293-4282-800B-23C0629F43B4}" type="pres">
      <dgm:prSet presAssocID="{96752F8B-0C35-4CC0-862A-BDC0C3CD342A}" presName="parentText" presStyleLbl="node1" presStyleIdx="3" presStyleCnt="6" custLinFactY="79011" custLinFactNeighborY="100000">
        <dgm:presLayoutVars>
          <dgm:chMax val="0"/>
          <dgm:bulletEnabled val="1"/>
        </dgm:presLayoutVars>
      </dgm:prSet>
      <dgm:spPr/>
    </dgm:pt>
    <dgm:pt modelId="{680A42FF-F7D7-428B-92B0-44BF1DDF5986}" type="pres">
      <dgm:prSet presAssocID="{3B7F2522-411E-4229-B81B-5135E4985CE6}" presName="spacer" presStyleCnt="0"/>
      <dgm:spPr/>
    </dgm:pt>
    <dgm:pt modelId="{E1EA633A-F42F-4684-9C6E-431527AC3AAB}" type="pres">
      <dgm:prSet presAssocID="{20FE0DDF-A321-46F3-AFBA-24FED7669130}" presName="parentText" presStyleLbl="node1" presStyleIdx="4" presStyleCnt="6" custScaleX="37537" custScaleY="74204" custLinFactY="-99907" custLinFactNeighborX="30621" custLinFactNeighborY="-100000">
        <dgm:presLayoutVars>
          <dgm:chMax val="0"/>
          <dgm:bulletEnabled val="1"/>
        </dgm:presLayoutVars>
      </dgm:prSet>
      <dgm:spPr/>
    </dgm:pt>
    <dgm:pt modelId="{161B2B06-4845-4B3A-A06D-7CFE04BB2477}" type="pres">
      <dgm:prSet presAssocID="{7B1B9B28-7D2F-4C13-AA0A-F31AC71C8F62}" presName="spacer" presStyleCnt="0"/>
      <dgm:spPr/>
    </dgm:pt>
    <dgm:pt modelId="{FBB282CA-7954-4985-9EDD-364DDEC57C84}" type="pres">
      <dgm:prSet presAssocID="{2A54CA4C-C5CD-4A0A-B16C-101E97C65212}" presName="parentText" presStyleLbl="node1" presStyleIdx="5" presStyleCnt="6" custScaleX="60934" custScaleY="107662" custLinFactY="-422892" custLinFactNeighborX="19533" custLinFactNeighborY="-500000">
        <dgm:presLayoutVars>
          <dgm:chMax val="0"/>
          <dgm:bulletEnabled val="1"/>
        </dgm:presLayoutVars>
      </dgm:prSet>
      <dgm:spPr/>
    </dgm:pt>
  </dgm:ptLst>
  <dgm:cxnLst>
    <dgm:cxn modelId="{37F7D305-A4CB-4701-89CF-7F039239C2B0}" type="presOf" srcId="{2A54CA4C-C5CD-4A0A-B16C-101E97C65212}" destId="{FBB282CA-7954-4985-9EDD-364DDEC57C84}" srcOrd="0" destOrd="0" presId="urn:microsoft.com/office/officeart/2005/8/layout/vList2"/>
    <dgm:cxn modelId="{CDA68511-34FC-4064-9074-7A5130B00C6E}" srcId="{140E5975-0DD7-49F7-BA94-7C6978364940}" destId="{20FE0DDF-A321-46F3-AFBA-24FED7669130}" srcOrd="4" destOrd="0" parTransId="{5EE5DE5A-5921-4D27-B305-9633AB0290F8}" sibTransId="{7B1B9B28-7D2F-4C13-AA0A-F31AC71C8F62}"/>
    <dgm:cxn modelId="{A3EADF1A-BF8B-4D11-9898-9B4DBB6BB569}" srcId="{140E5975-0DD7-49F7-BA94-7C6978364940}" destId="{AED05A77-E185-48CD-BF51-D60CEE54BF09}" srcOrd="1" destOrd="0" parTransId="{985891E7-BDB3-4C4F-8AD2-6754D3A79295}" sibTransId="{D77D58BA-E0F0-447A-B4A2-E983F7D394AC}"/>
    <dgm:cxn modelId="{EFD1A11B-6E40-40C7-8178-5274C9C58079}" type="presOf" srcId="{E67CC92B-7EDD-4544-8E97-52AD77F0F004}" destId="{A403EAAA-2BE5-4752-B25C-D8AFB7B75744}" srcOrd="0" destOrd="0" presId="urn:microsoft.com/office/officeart/2005/8/layout/vList2"/>
    <dgm:cxn modelId="{FC5BB329-B007-4320-B951-6DCAF43E01D4}" srcId="{140E5975-0DD7-49F7-BA94-7C6978364940}" destId="{96752F8B-0C35-4CC0-862A-BDC0C3CD342A}" srcOrd="3" destOrd="0" parTransId="{0F7133B1-A734-4373-9182-F9B8BDD1B94A}" sibTransId="{3B7F2522-411E-4229-B81B-5135E4985CE6}"/>
    <dgm:cxn modelId="{632C7B5B-E9E6-4D0F-9328-0F25ED8C5968}" type="presOf" srcId="{F125685E-0DEF-4F2D-AEA1-D2A3C13F3C88}" destId="{4D44551A-624C-4598-A67A-9420E5D194A1}" srcOrd="0" destOrd="0" presId="urn:microsoft.com/office/officeart/2005/8/layout/vList2"/>
    <dgm:cxn modelId="{A57EC17C-82A6-4742-B83E-60B9FF3FE047}" type="presOf" srcId="{AED05A77-E185-48CD-BF51-D60CEE54BF09}" destId="{75DB92A3-7DCA-4154-8E3B-A6EB157DB8F2}" srcOrd="0" destOrd="0" presId="urn:microsoft.com/office/officeart/2005/8/layout/vList2"/>
    <dgm:cxn modelId="{CE618F86-29EF-4349-A273-B6973C9CF2DE}" type="presOf" srcId="{140E5975-0DD7-49F7-BA94-7C6978364940}" destId="{AA8E490D-D334-4275-8107-5FA8A0A55969}" srcOrd="0" destOrd="0" presId="urn:microsoft.com/office/officeart/2005/8/layout/vList2"/>
    <dgm:cxn modelId="{4D0C2989-604E-46AD-8C5D-02C149C9EBFB}" srcId="{E67CC92B-7EDD-4544-8E97-52AD77F0F004}" destId="{00EC67A3-304A-4233-A597-DC81B96D6BC3}" srcOrd="0" destOrd="0" parTransId="{7229F54A-35DD-4DAC-A9C6-F1AB33FCE076}" sibTransId="{8E9EE0CA-B4DF-4C17-8462-515DDED9589D}"/>
    <dgm:cxn modelId="{6FE3FD89-283E-4076-8957-BCB4B22AA847}" srcId="{140E5975-0DD7-49F7-BA94-7C6978364940}" destId="{E67CC92B-7EDD-4544-8E97-52AD77F0F004}" srcOrd="0" destOrd="0" parTransId="{CC0C703A-4A3E-46C5-BBCF-7DE151F527D6}" sibTransId="{A64419AD-FE80-4A3A-9E2F-AC1556ED7AE8}"/>
    <dgm:cxn modelId="{85B5DD90-DAEE-4DD0-B779-F21FB2006FCB}" srcId="{140E5975-0DD7-49F7-BA94-7C6978364940}" destId="{F125685E-0DEF-4F2D-AEA1-D2A3C13F3C88}" srcOrd="2" destOrd="0" parTransId="{3C4EBCA3-0062-41B9-9B6F-946FA6B3AE52}" sibTransId="{555F902B-EEAB-4406-BC43-5478C6AD8BF1}"/>
    <dgm:cxn modelId="{143038CA-2400-4B0E-BFD0-0A27725CB7FC}" type="presOf" srcId="{96752F8B-0C35-4CC0-862A-BDC0C3CD342A}" destId="{6633400E-1293-4282-800B-23C0629F43B4}" srcOrd="0" destOrd="0" presId="urn:microsoft.com/office/officeart/2005/8/layout/vList2"/>
    <dgm:cxn modelId="{9B41BADF-C59C-408A-9C38-493DE9DA27DD}" type="presOf" srcId="{00EC67A3-304A-4233-A597-DC81B96D6BC3}" destId="{CAE6ACC0-4EE5-46B1-B4CB-194B6BD2B103}" srcOrd="0" destOrd="0" presId="urn:microsoft.com/office/officeart/2005/8/layout/vList2"/>
    <dgm:cxn modelId="{BCAA69F3-586E-4B80-8508-D7AB2FA9EFC8}" srcId="{140E5975-0DD7-49F7-BA94-7C6978364940}" destId="{2A54CA4C-C5CD-4A0A-B16C-101E97C65212}" srcOrd="5" destOrd="0" parTransId="{B731D0E0-2E67-40A8-AE3B-FB131BF31DC0}" sibTransId="{7426A9F1-8CC7-4AC1-A7CE-70CF71F45EBE}"/>
    <dgm:cxn modelId="{1138ADFC-D752-451D-B589-58D799F7F250}" type="presOf" srcId="{20FE0DDF-A321-46F3-AFBA-24FED7669130}" destId="{E1EA633A-F42F-4684-9C6E-431527AC3AAB}" srcOrd="0" destOrd="0" presId="urn:microsoft.com/office/officeart/2005/8/layout/vList2"/>
    <dgm:cxn modelId="{46D29151-B9EE-4036-B1C7-574014965617}" type="presParOf" srcId="{AA8E490D-D334-4275-8107-5FA8A0A55969}" destId="{A403EAAA-2BE5-4752-B25C-D8AFB7B75744}" srcOrd="0" destOrd="0" presId="urn:microsoft.com/office/officeart/2005/8/layout/vList2"/>
    <dgm:cxn modelId="{38D21337-F034-4A5B-AE85-DCDC946DC5D6}" type="presParOf" srcId="{AA8E490D-D334-4275-8107-5FA8A0A55969}" destId="{CAE6ACC0-4EE5-46B1-B4CB-194B6BD2B103}" srcOrd="1" destOrd="0" presId="urn:microsoft.com/office/officeart/2005/8/layout/vList2"/>
    <dgm:cxn modelId="{0E1AB8C5-EB22-4BCE-A54F-DE740F2EA802}" type="presParOf" srcId="{AA8E490D-D334-4275-8107-5FA8A0A55969}" destId="{75DB92A3-7DCA-4154-8E3B-A6EB157DB8F2}" srcOrd="2" destOrd="0" presId="urn:microsoft.com/office/officeart/2005/8/layout/vList2"/>
    <dgm:cxn modelId="{7FE750D0-7D67-4E64-8157-71EDA9CC2BA8}" type="presParOf" srcId="{AA8E490D-D334-4275-8107-5FA8A0A55969}" destId="{6F3B25E2-E9D3-455B-B4E4-26DDC680B50B}" srcOrd="3" destOrd="0" presId="urn:microsoft.com/office/officeart/2005/8/layout/vList2"/>
    <dgm:cxn modelId="{FB51F0CA-A1B6-4922-850B-3A1EB9D4846C}" type="presParOf" srcId="{AA8E490D-D334-4275-8107-5FA8A0A55969}" destId="{4D44551A-624C-4598-A67A-9420E5D194A1}" srcOrd="4" destOrd="0" presId="urn:microsoft.com/office/officeart/2005/8/layout/vList2"/>
    <dgm:cxn modelId="{47207005-517C-42A7-AA73-67D0498DE188}" type="presParOf" srcId="{AA8E490D-D334-4275-8107-5FA8A0A55969}" destId="{2F44E126-3740-4733-840A-553B6EE221DC}" srcOrd="5" destOrd="0" presId="urn:microsoft.com/office/officeart/2005/8/layout/vList2"/>
    <dgm:cxn modelId="{B82FBDFE-8ADA-417B-AC55-41C0D72B17AE}" type="presParOf" srcId="{AA8E490D-D334-4275-8107-5FA8A0A55969}" destId="{6633400E-1293-4282-800B-23C0629F43B4}" srcOrd="6" destOrd="0" presId="urn:microsoft.com/office/officeart/2005/8/layout/vList2"/>
    <dgm:cxn modelId="{E450FE4F-7239-4A96-A896-7428BD42210B}" type="presParOf" srcId="{AA8E490D-D334-4275-8107-5FA8A0A55969}" destId="{680A42FF-F7D7-428B-92B0-44BF1DDF5986}" srcOrd="7" destOrd="0" presId="urn:microsoft.com/office/officeart/2005/8/layout/vList2"/>
    <dgm:cxn modelId="{D793416E-660D-4FC4-809D-F40D4DFA033B}" type="presParOf" srcId="{AA8E490D-D334-4275-8107-5FA8A0A55969}" destId="{E1EA633A-F42F-4684-9C6E-431527AC3AAB}" srcOrd="8" destOrd="0" presId="urn:microsoft.com/office/officeart/2005/8/layout/vList2"/>
    <dgm:cxn modelId="{6A7A2BFF-0791-42C4-979B-7FB793BBD0C2}" type="presParOf" srcId="{AA8E490D-D334-4275-8107-5FA8A0A55969}" destId="{161B2B06-4845-4B3A-A06D-7CFE04BB2477}" srcOrd="9" destOrd="0" presId="urn:microsoft.com/office/officeart/2005/8/layout/vList2"/>
    <dgm:cxn modelId="{5A933CB2-DE4F-405B-AFA0-1A02292D752E}" type="presParOf" srcId="{AA8E490D-D334-4275-8107-5FA8A0A55969}" destId="{FBB282CA-7954-4985-9EDD-364DDEC57C84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A49F60-B1BF-41F2-871F-4058F9DB183B}">
      <dsp:nvSpPr>
        <dsp:cNvPr id="0" name=""/>
        <dsp:cNvSpPr/>
      </dsp:nvSpPr>
      <dsp:spPr>
        <a:xfrm>
          <a:off x="0" y="0"/>
          <a:ext cx="8376059" cy="129989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/>
            <a:t>2018: Erzbistum Paderborn beschließt: Errichtung eines Zentralbüros für den Pastoralen Raum am Sitz des Leiters</a:t>
          </a:r>
          <a:endParaRPr lang="en-US" sz="2500" kern="1200"/>
        </a:p>
      </dsp:txBody>
      <dsp:txXfrm>
        <a:off x="38072" y="38072"/>
        <a:ext cx="6973377" cy="1223746"/>
      </dsp:txXfrm>
    </dsp:sp>
    <dsp:sp modelId="{FDFD573E-9CB7-4B2B-8431-101BF8D0D1D8}">
      <dsp:nvSpPr>
        <dsp:cNvPr id="0" name=""/>
        <dsp:cNvSpPr/>
      </dsp:nvSpPr>
      <dsp:spPr>
        <a:xfrm>
          <a:off x="739064" y="1516538"/>
          <a:ext cx="8376059" cy="1299890"/>
        </a:xfrm>
        <a:prstGeom prst="roundRect">
          <a:avLst>
            <a:gd name="adj" fmla="val 10000"/>
          </a:avLst>
        </a:prstGeom>
        <a:solidFill>
          <a:schemeClr val="accent2">
            <a:hueOff val="-1482143"/>
            <a:satOff val="7100"/>
            <a:lumOff val="656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 dirty="0"/>
            <a:t>2018: Der Kirchenvorstand St. Katharina verlängert den Mietvertrag mit der Deutschen Bank nicht</a:t>
          </a:r>
          <a:endParaRPr lang="en-US" sz="2500" kern="1200" dirty="0"/>
        </a:p>
      </dsp:txBody>
      <dsp:txXfrm>
        <a:off x="777136" y="1554610"/>
        <a:ext cx="6715922" cy="1223746"/>
      </dsp:txXfrm>
    </dsp:sp>
    <dsp:sp modelId="{E37E24DA-BD4C-4D91-8E22-E7E4C81CD152}">
      <dsp:nvSpPr>
        <dsp:cNvPr id="0" name=""/>
        <dsp:cNvSpPr/>
      </dsp:nvSpPr>
      <dsp:spPr>
        <a:xfrm>
          <a:off x="1478128" y="3033077"/>
          <a:ext cx="8376059" cy="1299890"/>
        </a:xfrm>
        <a:prstGeom prst="roundRect">
          <a:avLst>
            <a:gd name="adj" fmla="val 10000"/>
          </a:avLst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/>
            <a:t>2018: Eine Arbeitsgruppe aus drei Vertretern des Kirchenvorstandes und Pfarrgemeinderates</a:t>
          </a:r>
          <a:endParaRPr lang="en-US" sz="2500" kern="1200"/>
        </a:p>
      </dsp:txBody>
      <dsp:txXfrm>
        <a:off x="1516200" y="3071149"/>
        <a:ext cx="6715922" cy="1223746"/>
      </dsp:txXfrm>
    </dsp:sp>
    <dsp:sp modelId="{498217E4-E60F-460B-B421-2FB7E403E3FF}">
      <dsp:nvSpPr>
        <dsp:cNvPr id="0" name=""/>
        <dsp:cNvSpPr/>
      </dsp:nvSpPr>
      <dsp:spPr>
        <a:xfrm>
          <a:off x="7531131" y="985750"/>
          <a:ext cx="844928" cy="84492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721240" y="985750"/>
        <a:ext cx="464710" cy="635808"/>
      </dsp:txXfrm>
    </dsp:sp>
    <dsp:sp modelId="{C6E0CA8B-97C1-4134-BD64-67119759BA6E}">
      <dsp:nvSpPr>
        <dsp:cNvPr id="0" name=""/>
        <dsp:cNvSpPr/>
      </dsp:nvSpPr>
      <dsp:spPr>
        <a:xfrm>
          <a:off x="8270195" y="2493623"/>
          <a:ext cx="844928" cy="84492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091839"/>
            <a:satOff val="45107"/>
            <a:lumOff val="4296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4091839"/>
              <a:satOff val="45107"/>
              <a:lumOff val="42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460304" y="2493623"/>
        <a:ext cx="464710" cy="6358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03EAAA-2BE5-4752-B25C-D8AFB7B75744}">
      <dsp:nvSpPr>
        <dsp:cNvPr id="0" name=""/>
        <dsp:cNvSpPr/>
      </dsp:nvSpPr>
      <dsp:spPr>
        <a:xfrm>
          <a:off x="0" y="1022"/>
          <a:ext cx="8133165" cy="106060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März 2020: Gründung einer Pilotgruppe zur Konzeptentwicklung </a:t>
          </a:r>
          <a:endParaRPr lang="en-US" sz="2400" kern="1200" dirty="0"/>
        </a:p>
      </dsp:txBody>
      <dsp:txXfrm>
        <a:off x="51774" y="52796"/>
        <a:ext cx="8029617" cy="957057"/>
      </dsp:txXfrm>
    </dsp:sp>
    <dsp:sp modelId="{CAE6ACC0-4EE5-46B1-B4CB-194B6BD2B103}">
      <dsp:nvSpPr>
        <dsp:cNvPr id="0" name=""/>
        <dsp:cNvSpPr/>
      </dsp:nvSpPr>
      <dsp:spPr>
        <a:xfrm>
          <a:off x="0" y="1624325"/>
          <a:ext cx="8133165" cy="80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228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100" kern="1200" dirty="0"/>
        </a:p>
      </dsp:txBody>
      <dsp:txXfrm>
        <a:off x="0" y="1624325"/>
        <a:ext cx="8133165" cy="80007"/>
      </dsp:txXfrm>
    </dsp:sp>
    <dsp:sp modelId="{75DB92A3-7DCA-4154-8E3B-A6EB157DB8F2}">
      <dsp:nvSpPr>
        <dsp:cNvPr id="0" name=""/>
        <dsp:cNvSpPr/>
      </dsp:nvSpPr>
      <dsp:spPr>
        <a:xfrm>
          <a:off x="0" y="1886070"/>
          <a:ext cx="8133165" cy="85462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Ansatz: Facilitation* </a:t>
          </a:r>
        </a:p>
      </dsp:txBody>
      <dsp:txXfrm>
        <a:off x="41719" y="1927789"/>
        <a:ext cx="8049727" cy="771186"/>
      </dsp:txXfrm>
    </dsp:sp>
    <dsp:sp modelId="{4D44551A-624C-4598-A67A-9420E5D194A1}">
      <dsp:nvSpPr>
        <dsp:cNvPr id="0" name=""/>
        <dsp:cNvSpPr/>
      </dsp:nvSpPr>
      <dsp:spPr>
        <a:xfrm>
          <a:off x="0" y="2846387"/>
          <a:ext cx="8133165" cy="87981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b="0" i="0" kern="1200" baseline="0" dirty="0"/>
            <a:t>April 2021: Entschluss: Schwerpunktgebäude</a:t>
          </a:r>
          <a:endParaRPr lang="en-US" sz="2700" kern="1200" dirty="0"/>
        </a:p>
      </dsp:txBody>
      <dsp:txXfrm>
        <a:off x="42949" y="2889336"/>
        <a:ext cx="8047267" cy="793916"/>
      </dsp:txXfrm>
    </dsp:sp>
    <dsp:sp modelId="{6633400E-1293-4282-800B-23C0629F43B4}">
      <dsp:nvSpPr>
        <dsp:cNvPr id="0" name=""/>
        <dsp:cNvSpPr/>
      </dsp:nvSpPr>
      <dsp:spPr>
        <a:xfrm>
          <a:off x="0" y="4518687"/>
          <a:ext cx="8133165" cy="106060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 dirty="0"/>
            <a:t>August 2021: </a:t>
          </a:r>
          <a:r>
            <a:rPr lang="de-DE" sz="2700" b="0" i="0" kern="1200" baseline="0" dirty="0"/>
            <a:t> Begleitung durch Erzbischöfliches Generalvikariat zur Profilierung des Konzeptes</a:t>
          </a:r>
          <a:endParaRPr lang="en-US" sz="2700" kern="1200" dirty="0"/>
        </a:p>
      </dsp:txBody>
      <dsp:txXfrm>
        <a:off x="51774" y="4570461"/>
        <a:ext cx="8029617" cy="957057"/>
      </dsp:txXfrm>
    </dsp:sp>
    <dsp:sp modelId="{E1EA633A-F42F-4684-9C6E-431527AC3AAB}">
      <dsp:nvSpPr>
        <dsp:cNvPr id="0" name=""/>
        <dsp:cNvSpPr/>
      </dsp:nvSpPr>
      <dsp:spPr>
        <a:xfrm>
          <a:off x="5030565" y="3601039"/>
          <a:ext cx="3052946" cy="787011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Alle Kirchenvorstände des PR stimmen zu</a:t>
          </a:r>
          <a:endParaRPr lang="en-US" sz="1600" kern="1200" dirty="0"/>
        </a:p>
      </dsp:txBody>
      <dsp:txXfrm>
        <a:off x="5068984" y="3639458"/>
        <a:ext cx="2976108" cy="710173"/>
      </dsp:txXfrm>
    </dsp:sp>
    <dsp:sp modelId="{FBB282CA-7954-4985-9EDD-364DDEC57C84}">
      <dsp:nvSpPr>
        <dsp:cNvPr id="0" name=""/>
        <dsp:cNvSpPr/>
      </dsp:nvSpPr>
      <dsp:spPr>
        <a:xfrm>
          <a:off x="3177302" y="720535"/>
          <a:ext cx="4955862" cy="1141868"/>
        </a:xfrm>
        <a:prstGeom prst="roundRect">
          <a:avLst/>
        </a:prstGeom>
        <a:solidFill>
          <a:schemeClr val="accent6"/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- 15 Mitglieder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- Begleitung durch </a:t>
          </a:r>
          <a:r>
            <a:rPr lang="de-DE" sz="1600" kern="1200" dirty="0" err="1"/>
            <a:t>Abtl</a:t>
          </a:r>
          <a:r>
            <a:rPr lang="de-DE" sz="1600" kern="1200" dirty="0"/>
            <a:t>. Pastorale Dienste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- als Prozess parallel zum Prozess des Pastoralen Raumes</a:t>
          </a:r>
          <a:endParaRPr lang="en-US" sz="1600" kern="1200" dirty="0"/>
        </a:p>
      </dsp:txBody>
      <dsp:txXfrm>
        <a:off x="3233043" y="776276"/>
        <a:ext cx="4844380" cy="10303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C64F32B-5EA0-EBB4-3E8E-F2A0E15691E0}"/>
              </a:ext>
            </a:extLst>
          </p:cNvPr>
          <p:cNvSpPr txBox="1"/>
          <p:nvPr/>
        </p:nvSpPr>
        <p:spPr>
          <a:xfrm>
            <a:off x="2388358" y="1924334"/>
            <a:ext cx="66737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 dirty="0">
                <a:solidFill>
                  <a:schemeClr val="accent2">
                    <a:lumMod val="50000"/>
                  </a:schemeClr>
                </a:solidFill>
              </a:rPr>
              <a:t>Herzlich Willkommen! </a:t>
            </a:r>
          </a:p>
        </p:txBody>
      </p:sp>
    </p:spTree>
    <p:extLst>
      <p:ext uri="{BB962C8B-B14F-4D97-AF65-F5344CB8AC3E}">
        <p14:creationId xmlns:p14="http://schemas.microsoft.com/office/powerpoint/2010/main" val="659287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09DB9DE-7BE9-1E4E-8F0A-7D5598475184}"/>
              </a:ext>
            </a:extLst>
          </p:cNvPr>
          <p:cNvSpPr txBox="1"/>
          <p:nvPr/>
        </p:nvSpPr>
        <p:spPr>
          <a:xfrm>
            <a:off x="2156346" y="1869743"/>
            <a:ext cx="58821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accent2"/>
                </a:solidFill>
              </a:rPr>
              <a:t>*</a:t>
            </a:r>
            <a:r>
              <a:rPr lang="de-DE" sz="2400" dirty="0" err="1">
                <a:solidFill>
                  <a:schemeClr val="accent2"/>
                </a:solidFill>
              </a:rPr>
              <a:t>Facilitation</a:t>
            </a:r>
            <a:r>
              <a:rPr lang="de-DE" sz="2400" dirty="0">
                <a:solidFill>
                  <a:schemeClr val="accent2"/>
                </a:solidFill>
              </a:rPr>
              <a:t>: </a:t>
            </a:r>
          </a:p>
          <a:p>
            <a:r>
              <a:rPr lang="de-DE" sz="2400" dirty="0">
                <a:solidFill>
                  <a:schemeClr val="accent2"/>
                </a:solidFill>
              </a:rPr>
              <a:t>Veränderungsprozesse unter Beteiligung von möglichst vielen Menschen gestalten. Eine Pilotgruppe, die vielseitig besetzt ist und einen Querschnitt des Systems darstellt, ist verantwortlich für den Prozess.</a:t>
            </a:r>
          </a:p>
        </p:txBody>
      </p:sp>
    </p:spTree>
    <p:extLst>
      <p:ext uri="{BB962C8B-B14F-4D97-AF65-F5344CB8AC3E}">
        <p14:creationId xmlns:p14="http://schemas.microsoft.com/office/powerpoint/2010/main" val="1935505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in zugeschnittenes Bild einer Person, die eine Pflanze berührt">
            <a:extLst>
              <a:ext uri="{FF2B5EF4-FFF2-40B4-BE49-F238E27FC236}">
                <a16:creationId xmlns:a16="http://schemas.microsoft.com/office/drawing/2014/main" id="{B58600EE-698C-FF43-45B3-DAC5DA4F0F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15" r="8277" b="-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AB8DAC1-065F-D1FA-1504-E8EBA96610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959" y="2114764"/>
            <a:ext cx="5179171" cy="2369093"/>
          </a:xfrm>
        </p:spPr>
        <p:txBody>
          <a:bodyPr>
            <a:normAutofit/>
          </a:bodyPr>
          <a:lstStyle/>
          <a:p>
            <a:r>
              <a:rPr lang="de-DE" sz="4400" dirty="0"/>
              <a:t>Ein öko-faires Begegnungszentrum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3047542-6DCF-946E-451C-479B1A21CE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409" y="4483857"/>
            <a:ext cx="4079721" cy="1096901"/>
          </a:xfrm>
        </p:spPr>
        <p:txBody>
          <a:bodyPr>
            <a:normAutofit/>
          </a:bodyPr>
          <a:lstStyle/>
          <a:p>
            <a:r>
              <a:rPr lang="de-DE" sz="2000" dirty="0"/>
              <a:t>- Ein Arbeitstitel-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7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25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176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F582EE-F0D8-2280-707D-8637EF127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de-DE" sz="4400" dirty="0"/>
              <a:t>Historie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2141D096-0BF0-24AC-02C5-F165B549CC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7924274"/>
              </p:ext>
            </p:extLst>
          </p:nvPr>
        </p:nvGraphicFramePr>
        <p:xfrm>
          <a:off x="1050879" y="1709057"/>
          <a:ext cx="9854188" cy="4332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38345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E506297-E27D-B1B9-EEA9-315C5C4AC2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16" t="9091" r="29927"/>
          <a:stretch/>
        </p:blipFill>
        <p:spPr>
          <a:xfrm>
            <a:off x="20" y="10"/>
            <a:ext cx="2734036" cy="6867719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461457" y="6858000"/>
                </a:lnTo>
                <a:lnTo>
                  <a:pt x="0" y="4134118"/>
                </a:lnTo>
                <a:close/>
              </a:path>
            </a:pathLst>
          </a:custGeom>
        </p:spPr>
      </p:pic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EB6743CF-E74B-4A3C-A785-599069DB8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graphicFrame>
        <p:nvGraphicFramePr>
          <p:cNvPr id="6" name="Inhaltsplatzhalter 2">
            <a:extLst>
              <a:ext uri="{FF2B5EF4-FFF2-40B4-BE49-F238E27FC236}">
                <a16:creationId xmlns:a16="http://schemas.microsoft.com/office/drawing/2014/main" id="{5DD0E01B-DB66-CC77-AB65-97C6989964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3523561"/>
              </p:ext>
            </p:extLst>
          </p:nvPr>
        </p:nvGraphicFramePr>
        <p:xfrm>
          <a:off x="2146852" y="132522"/>
          <a:ext cx="8133165" cy="7314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53B18D2-D1EB-89CD-1EB6-AF2C67ADC991}"/>
              </a:ext>
            </a:extLst>
          </p:cNvPr>
          <p:cNvGrpSpPr/>
          <p:nvPr/>
        </p:nvGrpSpPr>
        <p:grpSpPr>
          <a:xfrm>
            <a:off x="2146852" y="5798839"/>
            <a:ext cx="8133165" cy="926639"/>
            <a:chOff x="0" y="387037"/>
            <a:chExt cx="7413878" cy="926639"/>
          </a:xfrm>
        </p:grpSpPr>
        <p:sp>
          <p:nvSpPr>
            <p:cNvPr id="3" name="Rechteck: abgerundete Ecken 2">
              <a:extLst>
                <a:ext uri="{FF2B5EF4-FFF2-40B4-BE49-F238E27FC236}">
                  <a16:creationId xmlns:a16="http://schemas.microsoft.com/office/drawing/2014/main" id="{B7194B9B-3D2A-3B6A-5C72-89295EF02A43}"/>
                </a:ext>
              </a:extLst>
            </p:cNvPr>
            <p:cNvSpPr/>
            <p:nvPr/>
          </p:nvSpPr>
          <p:spPr>
            <a:xfrm>
              <a:off x="0" y="387037"/>
              <a:ext cx="7413878" cy="926639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4" name="Rechteck: abgerundete Ecken 4">
              <a:extLst>
                <a:ext uri="{FF2B5EF4-FFF2-40B4-BE49-F238E27FC236}">
                  <a16:creationId xmlns:a16="http://schemas.microsoft.com/office/drawing/2014/main" id="{2656A624-57D9-FD5A-F16E-E6489A7D4F28}"/>
                </a:ext>
              </a:extLst>
            </p:cNvPr>
            <p:cNvSpPr txBox="1"/>
            <p:nvPr/>
          </p:nvSpPr>
          <p:spPr>
            <a:xfrm>
              <a:off x="45235" y="432272"/>
              <a:ext cx="7323408" cy="8361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400" kern="1200" dirty="0"/>
                <a:t>21. Dezember 2021: Genehmigung des Konzeptes durch die Abteilung Pastorale Dienste</a:t>
              </a:r>
              <a:endParaRPr lang="en-US" sz="2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75979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FD28FAA-F69A-92F0-1743-279B7833A9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31" r="-1" b="11365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C52A1A-6D11-1367-7E80-234884A80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de-DE" dirty="0"/>
              <a:t>Schwerpunkt des Konzeptes: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6F8662-4D20-3CF5-3118-09D737C8F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45" y="3048000"/>
            <a:ext cx="4471442" cy="142927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de-DE" sz="4400" dirty="0"/>
              <a:t>Schöpfungs- und Weltverantwortung</a:t>
            </a:r>
          </a:p>
          <a:p>
            <a:endParaRPr lang="de-DE" sz="4400" dirty="0"/>
          </a:p>
          <a:p>
            <a:endParaRPr lang="de-DE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0532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7B8332-AA37-D20A-CCA2-E43FB6C02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792" y="425086"/>
            <a:ext cx="4521666" cy="783102"/>
          </a:xfrm>
        </p:spPr>
        <p:txBody>
          <a:bodyPr>
            <a:normAutofit/>
          </a:bodyPr>
          <a:lstStyle/>
          <a:p>
            <a:r>
              <a:rPr lang="de-DE" dirty="0"/>
              <a:t>Vision des Konzeptes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2FA9450-5897-677E-CB9E-F88CAA412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337" y="1208188"/>
            <a:ext cx="6173079" cy="5489973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de-DE" sz="2000" dirty="0"/>
              <a:t>In unserer Begegnungsstätte erleben die Menschen, wie sie schöpfungsverantwortlich in ihrem Alltag handeln können. Dies zeigt sich durch eine Gemeinschaft, die Verantwortung übernimmt, indem sie</a:t>
            </a:r>
          </a:p>
          <a:p>
            <a:pPr>
              <a:lnSpc>
                <a:spcPct val="90000"/>
              </a:lnSpc>
            </a:pPr>
            <a:r>
              <a:rPr lang="de-DE" sz="2000" dirty="0"/>
              <a:t>Nächstenliebe als Grundlage für das Handeln sieht</a:t>
            </a:r>
          </a:p>
          <a:p>
            <a:pPr>
              <a:lnSpc>
                <a:spcPct val="90000"/>
              </a:lnSpc>
            </a:pPr>
            <a:r>
              <a:rPr lang="de-DE" sz="2000" dirty="0"/>
              <a:t>Persönlichen Verzicht und Teilen als Mehrwert ansieht (Ressourcenorientiertes Verhalten)</a:t>
            </a:r>
          </a:p>
          <a:p>
            <a:pPr>
              <a:lnSpc>
                <a:spcPct val="90000"/>
              </a:lnSpc>
            </a:pPr>
            <a:r>
              <a:rPr lang="de-DE" sz="2000" dirty="0"/>
              <a:t>Sich über Lebensweisen im Sinne Jesu austauscht</a:t>
            </a:r>
          </a:p>
          <a:p>
            <a:pPr>
              <a:lnSpc>
                <a:spcPct val="90000"/>
              </a:lnSpc>
            </a:pPr>
            <a:r>
              <a:rPr lang="de-DE" sz="2000" dirty="0"/>
              <a:t>Den geschwisterlichen Dialog sucht</a:t>
            </a:r>
          </a:p>
          <a:p>
            <a:pPr>
              <a:lnSpc>
                <a:spcPct val="90000"/>
              </a:lnSpc>
            </a:pPr>
            <a:r>
              <a:rPr lang="de-DE" sz="2000" dirty="0"/>
              <a:t>Gerechtigkeit einübt</a:t>
            </a:r>
          </a:p>
          <a:p>
            <a:pPr>
              <a:lnSpc>
                <a:spcPct val="90000"/>
              </a:lnSpc>
            </a:pPr>
            <a:r>
              <a:rPr lang="de-DE" sz="2000" dirty="0"/>
              <a:t>Netzwerke bildet</a:t>
            </a:r>
          </a:p>
          <a:p>
            <a:pPr>
              <a:lnSpc>
                <a:spcPct val="90000"/>
              </a:lnSpc>
            </a:pPr>
            <a:r>
              <a:rPr lang="de-DE" sz="2000" dirty="0"/>
              <a:t>Begeisterung und Inspiration erzeugt</a:t>
            </a:r>
          </a:p>
          <a:p>
            <a:pPr>
              <a:lnSpc>
                <a:spcPct val="90000"/>
              </a:lnSpc>
            </a:pPr>
            <a:r>
              <a:rPr lang="de-DE" sz="2000" dirty="0"/>
              <a:t>Innovativ agiert</a:t>
            </a:r>
          </a:p>
          <a:p>
            <a:pPr>
              <a:lnSpc>
                <a:spcPct val="90000"/>
              </a:lnSpc>
            </a:pPr>
            <a:r>
              <a:rPr lang="de-DE" sz="2000" dirty="0"/>
              <a:t>Darauf vertraut, dass das „Reich Gottes“ im Hier und Jetzt beginnt</a:t>
            </a:r>
          </a:p>
          <a:p>
            <a:pPr>
              <a:lnSpc>
                <a:spcPct val="90000"/>
              </a:lnSpc>
            </a:pPr>
            <a:r>
              <a:rPr lang="de-DE" sz="2000" dirty="0"/>
              <a:t>sich an der Enzyklika „Laudato si“ von Papst Franziskus und den Zielen für nachhaltige Entwicklung der Agenda 2030 (</a:t>
            </a:r>
            <a:r>
              <a:rPr lang="de-DE" sz="2000" dirty="0" err="1"/>
              <a:t>Sustainable</a:t>
            </a:r>
            <a:r>
              <a:rPr lang="de-DE" sz="2000" dirty="0"/>
              <a:t> </a:t>
            </a:r>
            <a:r>
              <a:rPr lang="de-DE" sz="2000" dirty="0" err="1"/>
              <a:t>Developement</a:t>
            </a:r>
            <a:r>
              <a:rPr lang="de-DE" sz="2000" dirty="0"/>
              <a:t> Goals, </a:t>
            </a:r>
            <a:r>
              <a:rPr lang="de-DE" sz="2000" dirty="0" err="1"/>
              <a:t>SDG´s</a:t>
            </a:r>
            <a:r>
              <a:rPr lang="de-DE" sz="2000" dirty="0"/>
              <a:t>) orientiert. </a:t>
            </a:r>
          </a:p>
          <a:p>
            <a:pPr>
              <a:lnSpc>
                <a:spcPct val="90000"/>
              </a:lnSpc>
            </a:pPr>
            <a:endParaRPr lang="de-DE" sz="1000" dirty="0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pic>
        <p:nvPicPr>
          <p:cNvPr id="5" name="Grafik 4" descr="Ein Bild, das draußen, Mann, stehend, Küste enthält.&#10;&#10;Automatisch generierte Beschreibung">
            <a:extLst>
              <a:ext uri="{FF2B5EF4-FFF2-40B4-BE49-F238E27FC236}">
                <a16:creationId xmlns:a16="http://schemas.microsoft.com/office/drawing/2014/main" id="{9A8C894E-8CEA-53B0-E22C-B8FB7E6EF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22" r="22567" b="-2"/>
          <a:stretch/>
        </p:blipFill>
        <p:spPr>
          <a:xfrm>
            <a:off x="-1269607" y="1"/>
            <a:ext cx="5394937" cy="6857998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13111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CCFCB5-F567-99D2-9131-8C39F6200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560" y="297312"/>
            <a:ext cx="4924878" cy="1320800"/>
          </a:xfrm>
        </p:spPr>
        <p:txBody>
          <a:bodyPr anchor="ctr">
            <a:normAutofit/>
          </a:bodyPr>
          <a:lstStyle/>
          <a:p>
            <a:r>
              <a:rPr lang="de-DE" dirty="0"/>
              <a:t>Blickrichtungen des Pastoralen Updates</a:t>
            </a:r>
          </a:p>
        </p:txBody>
      </p:sp>
      <p:pic>
        <p:nvPicPr>
          <p:cNvPr id="3074" name="Picture 2" descr="Klimabündnis Dortmund gegründet – VeloCityRuhr">
            <a:extLst>
              <a:ext uri="{FF2B5EF4-FFF2-40B4-BE49-F238E27FC236}">
                <a16:creationId xmlns:a16="http://schemas.microsoft.com/office/drawing/2014/main" id="{0D4CF239-AA09-E2DD-E761-827A233D9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245659"/>
            <a:ext cx="3251701" cy="461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932C79-432D-5239-17B2-0993BC94C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8622" y="1786597"/>
            <a:ext cx="6232377" cy="461234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r>
              <a:rPr lang="de-DE" sz="2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Wachstum fördern:</a:t>
            </a:r>
            <a:endParaRPr lang="de-DE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Wir möchten, dass durch mehr ökologisches Verhalten und mehr Übernahme von Weltverantwortung mehr Menschlichkeit wächst. Unser Haus steht Menschen aller Konfessionen und Religionen offen.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e-DE" sz="2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Kooperationen und Vernetzung anstreben:</a:t>
            </a:r>
            <a:endParaRPr lang="de-DE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Wir engagieren uns auf der Ebene der Stadt und des pastoralen Raumes für ökologische und weltverantwortliche Themen und bringen uns bei entsprechenden kommunalen Aktionen ein und kooperieren.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Wir ermöglichen Kooperationspartnern auf einer Aktionsfläche Präsentationen zu ökologischen Themen und Themen der Weltverantwortung.</a:t>
            </a:r>
          </a:p>
          <a:p>
            <a:pPr>
              <a:lnSpc>
                <a:spcPct val="90000"/>
              </a:lnSpc>
            </a:pP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4184890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267EEE4-6354-4F1C-9484-951F0EB92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0"/>
            <a:ext cx="121856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E5A83F9-E6B8-40BD-9C0D-9A6F15650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rgbClr val="476266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2FA9450-5897-677E-CB9E-F88CAA412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212" y="565404"/>
            <a:ext cx="3575773" cy="1323932"/>
          </a:xfrm>
        </p:spPr>
        <p:txBody>
          <a:bodyPr>
            <a:normAutofit/>
          </a:bodyPr>
          <a:lstStyle/>
          <a:p>
            <a:r>
              <a:rPr lang="de-DE" sz="2400"/>
              <a:t>Ort für Initiativen</a:t>
            </a:r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pic>
        <p:nvPicPr>
          <p:cNvPr id="5" name="Grafik 4" descr="Ein Bild, das Kleidung, Person, draußen, Schuhwerk enthält.&#10;&#10;Automatisch generierte Beschreibung">
            <a:extLst>
              <a:ext uri="{FF2B5EF4-FFF2-40B4-BE49-F238E27FC236}">
                <a16:creationId xmlns:a16="http://schemas.microsoft.com/office/drawing/2014/main" id="{7478F0D9-08CB-345A-A57A-06B56926E9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2" r="8954" b="-3"/>
          <a:stretch/>
        </p:blipFill>
        <p:spPr>
          <a:xfrm>
            <a:off x="6173554" y="-288053"/>
            <a:ext cx="5566832" cy="4121824"/>
          </a:xfrm>
          <a:prstGeom prst="rect">
            <a:avLst/>
          </a:prstGeom>
        </p:spPr>
      </p:pic>
      <p:pic>
        <p:nvPicPr>
          <p:cNvPr id="1028" name="Picture 4" descr="Eine-Welt-Laden : Evangelische Kirchengemeinde Unna">
            <a:extLst>
              <a:ext uri="{FF2B5EF4-FFF2-40B4-BE49-F238E27FC236}">
                <a16:creationId xmlns:a16="http://schemas.microsoft.com/office/drawing/2014/main" id="{6FF9E924-6E20-0A1A-39D8-F5D781766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884" y="3545718"/>
            <a:ext cx="5888502" cy="331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om Salz der Erde und Licht der Welt">
            <a:extLst>
              <a:ext uri="{FF2B5EF4-FFF2-40B4-BE49-F238E27FC236}">
                <a16:creationId xmlns:a16="http://schemas.microsoft.com/office/drawing/2014/main" id="{B84C234E-79A1-CE2A-9414-B0195CE09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89336"/>
            <a:ext cx="6366933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47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267EEE4-6354-4F1C-9484-951F0EB92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0"/>
            <a:ext cx="121856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0E5A83F9-E6B8-40BD-9C0D-9A6F15650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rgbClr val="6F4866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2FA9450-5897-677E-CB9E-F88CAA412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741" y="162232"/>
            <a:ext cx="4842136" cy="135221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de-DE" dirty="0"/>
          </a:p>
          <a:p>
            <a:endParaRPr lang="de-DE" sz="2800" dirty="0"/>
          </a:p>
          <a:p>
            <a:r>
              <a:rPr lang="de-DE" sz="6000" dirty="0"/>
              <a:t>Kirchliche Projekte mit Partnern</a:t>
            </a:r>
          </a:p>
          <a:p>
            <a:endParaRPr lang="de-DE" dirty="0"/>
          </a:p>
          <a:p>
            <a:pPr marL="0" indent="0">
              <a:buNone/>
            </a:pPr>
            <a:endParaRPr lang="de-DE" sz="2000" dirty="0"/>
          </a:p>
          <a:p>
            <a:endParaRPr lang="de-DE" dirty="0"/>
          </a:p>
        </p:txBody>
      </p:sp>
      <p:pic>
        <p:nvPicPr>
          <p:cNvPr id="6" name="Grafik 5" descr="Ein Bild, das Kleidung, Im Haus, Schuhwerk, Boden enthält.&#10;&#10;Automatisch generierte Beschreibung">
            <a:extLst>
              <a:ext uri="{FF2B5EF4-FFF2-40B4-BE49-F238E27FC236}">
                <a16:creationId xmlns:a16="http://schemas.microsoft.com/office/drawing/2014/main" id="{7A6DCDF7-D5B5-A1B8-5F24-03D79CFAAC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7" r="-3" b="-3"/>
          <a:stretch/>
        </p:blipFill>
        <p:spPr>
          <a:xfrm>
            <a:off x="6226499" y="-564269"/>
            <a:ext cx="5942458" cy="4399946"/>
          </a:xfrm>
          <a:prstGeom prst="rect">
            <a:avLst/>
          </a:prstGeom>
        </p:spPr>
      </p:pic>
      <p:pic>
        <p:nvPicPr>
          <p:cNvPr id="8" name="Grafik 7" descr="Ein Bild, das Kleidung, Schuhwerk, Banner, Flagge enthält.&#10;&#10;Automatisch generierte Beschreibung">
            <a:extLst>
              <a:ext uri="{FF2B5EF4-FFF2-40B4-BE49-F238E27FC236}">
                <a16:creationId xmlns:a16="http://schemas.microsoft.com/office/drawing/2014/main" id="{A21DB3FF-D847-91CB-751C-BBC442AA28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1830"/>
          <a:stretch/>
        </p:blipFill>
        <p:spPr>
          <a:xfrm>
            <a:off x="421298" y="1676677"/>
            <a:ext cx="5864805" cy="4318000"/>
          </a:xfrm>
          <a:prstGeom prst="rect">
            <a:avLst/>
          </a:prstGeom>
        </p:spPr>
      </p:pic>
      <p:pic>
        <p:nvPicPr>
          <p:cNvPr id="9" name="Grafik 8" descr="Ein Bild, das Kleidung, Person, draußen, Gemüse enthält.&#10;&#10;Automatisch generierte Beschreibung">
            <a:extLst>
              <a:ext uri="{FF2B5EF4-FFF2-40B4-BE49-F238E27FC236}">
                <a16:creationId xmlns:a16="http://schemas.microsoft.com/office/drawing/2014/main" id="{FAAF769F-AA8B-88D3-C937-BDB93E455C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11" r="8889"/>
          <a:stretch/>
        </p:blipFill>
        <p:spPr>
          <a:xfrm>
            <a:off x="6286103" y="3022323"/>
            <a:ext cx="5864807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0918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364</Words>
  <Application>Microsoft Office PowerPoint</Application>
  <PresentationFormat>Breitbild</PresentationFormat>
  <Paragraphs>46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Arial</vt:lpstr>
      <vt:lpstr>Calibri</vt:lpstr>
      <vt:lpstr>Trebuchet MS</vt:lpstr>
      <vt:lpstr>Wingdings 3</vt:lpstr>
      <vt:lpstr>Facette</vt:lpstr>
      <vt:lpstr>PowerPoint-Präsentation</vt:lpstr>
      <vt:lpstr>Ein öko-faires Begegnungszentrum</vt:lpstr>
      <vt:lpstr>Historie</vt:lpstr>
      <vt:lpstr>PowerPoint-Präsentation</vt:lpstr>
      <vt:lpstr>Schwerpunkt des Konzeptes:</vt:lpstr>
      <vt:lpstr>Vision des Konzeptes</vt:lpstr>
      <vt:lpstr>Blickrichtungen des Pastoralen Updates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 öko-faires Begegnungszentrum</dc:title>
  <dc:creator>Janfelix Mueller</dc:creator>
  <cp:lastModifiedBy>Janfelix Mueller</cp:lastModifiedBy>
  <cp:revision>28</cp:revision>
  <dcterms:created xsi:type="dcterms:W3CDTF">2022-09-28T06:57:21Z</dcterms:created>
  <dcterms:modified xsi:type="dcterms:W3CDTF">2024-09-17T14:24:19Z</dcterms:modified>
</cp:coreProperties>
</file>